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Barlow Bold"/>
      <p:regular r:id="rId16"/>
    </p:embeddedFont>
    <p:embeddedFont>
      <p:font typeface="Barlow Bold"/>
      <p:regular r:id="rId17"/>
    </p:embeddedFont>
    <p:embeddedFont>
      <p:font typeface="Barlow Bold"/>
      <p:regular r:id="rId18"/>
    </p:embeddedFont>
    <p:embeddedFont>
      <p:font typeface="Barlow Bold"/>
      <p:regular r:id="rId19"/>
    </p:embeddedFont>
    <p:embeddedFont>
      <p:font typeface="Barlow Bold"/>
      <p:regular r:id="rId20"/>
    </p:embeddedFont>
    <p:embeddedFont>
      <p:font typeface="Barlow Bold"/>
      <p:regular r:id="rId21"/>
    </p:embeddedFont>
    <p:embeddedFont>
      <p:font typeface="Barlow Bold"/>
      <p:regular r:id="rId22"/>
    </p:embeddedFont>
    <p:embeddedFont>
      <p:font typeface="Barlow Bold"/>
      <p:regular r:id="rId23"/>
    </p:embeddedFont>
    <p:embeddedFont>
      <p:font typeface="Barlow Bold"/>
      <p:regular r:id="rId24"/>
    </p:embeddedFont>
    <p:embeddedFont>
      <p:font typeface="Barlow Bold"/>
      <p:regular r:id="rId25"/>
    </p:embeddedFont>
    <p:embeddedFont>
      <p:font typeface="Barlow Bold"/>
      <p:regular r:id="rId26"/>
    </p:embeddedFont>
    <p:embeddedFont>
      <p:font typeface="Barlow Bold"/>
      <p:regular r:id="rId27"/>
    </p:embeddedFont>
    <p:embeddedFont>
      <p:font typeface="Barlow Bold"/>
      <p:regular r:id="rId28"/>
    </p:embeddedFont>
    <p:embeddedFont>
      <p:font typeface="Barlow Bold"/>
      <p:regular r:id="rId29"/>
    </p:embeddedFont>
    <p:embeddedFont>
      <p:font typeface="Barlow Bold"/>
      <p:regular r:id="rId30"/>
    </p:embeddedFont>
    <p:embeddedFont>
      <p:font typeface="Barlow Bold"/>
      <p:regular r:id="rId31"/>
    </p:embeddedFont>
    <p:embeddedFont>
      <p:font typeface="Barlow Bold"/>
      <p:regular r:id="rId32"/>
    </p:embeddedFont>
    <p:embeddedFont>
      <p:font typeface="Barlow Bold"/>
      <p:regular r:id="rId33"/>
    </p:embeddedFont>
    <p:embeddedFont>
      <p:font typeface="Montserrat"/>
      <p:regular r:id="rId34"/>
    </p:embeddedFont>
    <p:embeddedFont>
      <p:font typeface="Montserrat"/>
      <p:regular r:id="rId35"/>
    </p:embeddedFont>
    <p:embeddedFont>
      <p:font typeface="Montserrat"/>
      <p:regular r:id="rId36"/>
    </p:embeddedFont>
    <p:embeddedFont>
      <p:font typeface="Montserrat"/>
      <p:regular r:id="rId37"/>
    </p:embeddedFont>
    <p:embeddedFont>
      <p:font typeface="Montserrat"/>
      <p:regular r:id="rId38"/>
    </p:embeddedFont>
    <p:embeddedFont>
      <p:font typeface="Montserrat"/>
      <p:regular r:id="rId3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 Id="rId24" Type="http://schemas.openxmlformats.org/officeDocument/2006/relationships/font" Target="fonts/font9.fntdata"/><Relationship Id="rId25" Type="http://schemas.openxmlformats.org/officeDocument/2006/relationships/font" Target="fonts/font10.fntdata"/><Relationship Id="rId26" Type="http://schemas.openxmlformats.org/officeDocument/2006/relationships/font" Target="fonts/font11.fntdata"/><Relationship Id="rId27" Type="http://schemas.openxmlformats.org/officeDocument/2006/relationships/font" Target="fonts/font12.fntdata"/><Relationship Id="rId28" Type="http://schemas.openxmlformats.org/officeDocument/2006/relationships/font" Target="fonts/font13.fntdata"/><Relationship Id="rId29" Type="http://schemas.openxmlformats.org/officeDocument/2006/relationships/font" Target="fonts/font14.fntdata"/><Relationship Id="rId30" Type="http://schemas.openxmlformats.org/officeDocument/2006/relationships/font" Target="fonts/font15.fntdata"/><Relationship Id="rId31" Type="http://schemas.openxmlformats.org/officeDocument/2006/relationships/font" Target="fonts/font16.fntdata"/><Relationship Id="rId32" Type="http://schemas.openxmlformats.org/officeDocument/2006/relationships/font" Target="fonts/font17.fntdata"/><Relationship Id="rId33" Type="http://schemas.openxmlformats.org/officeDocument/2006/relationships/font" Target="fonts/font18.fntdata"/><Relationship Id="rId34" Type="http://schemas.openxmlformats.org/officeDocument/2006/relationships/font" Target="fonts/font19.fntdata"/><Relationship Id="rId35" Type="http://schemas.openxmlformats.org/officeDocument/2006/relationships/font" Target="fonts/font20.fntdata"/><Relationship Id="rId36" Type="http://schemas.openxmlformats.org/officeDocument/2006/relationships/font" Target="fonts/font21.fntdata"/><Relationship Id="rId37" Type="http://schemas.openxmlformats.org/officeDocument/2006/relationships/font" Target="fonts/font22.fntdata"/><Relationship Id="rId38" Type="http://schemas.openxmlformats.org/officeDocument/2006/relationships/font" Target="fonts/font23.fntdata"/><Relationship Id="rId39" Type="http://schemas.openxmlformats.org/officeDocument/2006/relationships/font" Target="fonts/font2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664137"/>
            <a:ext cx="7415927" cy="2241233"/>
          </a:xfrm>
          <a:prstGeom prst="rect">
            <a:avLst/>
          </a:prstGeom>
          <a:noFill/>
          <a:ln/>
        </p:spPr>
        <p:txBody>
          <a:bodyPr wrap="square" lIns="0" tIns="0" rIns="0" bIns="0" rtlCol="0" anchor="t"/>
          <a:lstStyle/>
          <a:p>
            <a:pPr indent="0" marL="0">
              <a:lnSpc>
                <a:spcPts val="8800"/>
              </a:lnSpc>
              <a:buNone/>
            </a:pPr>
            <a:r>
              <a:rPr lang="en-US" sz="7050" b="1" dirty="0">
                <a:solidFill>
                  <a:srgbClr val="9998FF"/>
                </a:solidFill>
                <a:latin typeface="Barlow Bold" pitchFamily="34" charset="0"/>
                <a:ea typeface="Barlow Bold" pitchFamily="34" charset="-122"/>
                <a:cs typeface="Barlow Bold" pitchFamily="34" charset="-120"/>
              </a:rPr>
              <a:t>Functions in C Programming</a:t>
            </a:r>
            <a:endParaRPr lang="en-US" sz="7050" dirty="0"/>
          </a:p>
        </p:txBody>
      </p:sp>
      <p:sp>
        <p:nvSpPr>
          <p:cNvPr id="4" name="Text 1"/>
          <p:cNvSpPr/>
          <p:nvPr/>
        </p:nvSpPr>
        <p:spPr>
          <a:xfrm>
            <a:off x="864037" y="4275653"/>
            <a:ext cx="7415927" cy="1580198"/>
          </a:xfrm>
          <a:prstGeom prst="rect">
            <a:avLst/>
          </a:prstGeom>
          <a:noFill/>
          <a:ln/>
        </p:spPr>
        <p:txBody>
          <a:bodyPr wrap="square" lIns="0" tIns="0" rIns="0" bIns="0" rtlCol="0" anchor="t"/>
          <a:lstStyle/>
          <a:p>
            <a:pPr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Functions are key components of C programming, making it easy to reuse code and keep things organized. They're like small programs within your larger program, making your code easier to read and fix.</a:t>
            </a:r>
            <a:endParaRPr lang="en-US" sz="1900" dirty="0"/>
          </a:p>
        </p:txBody>
      </p:sp>
      <p:sp>
        <p:nvSpPr>
          <p:cNvPr id="5" name="Shape 2"/>
          <p:cNvSpPr/>
          <p:nvPr/>
        </p:nvSpPr>
        <p:spPr>
          <a:xfrm>
            <a:off x="864037" y="6151959"/>
            <a:ext cx="394930" cy="394930"/>
          </a:xfrm>
          <a:prstGeom prst="roundRect">
            <a:avLst>
              <a:gd name="adj" fmla="val 23151155"/>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71657" y="6159579"/>
            <a:ext cx="379690" cy="379690"/>
          </a:xfrm>
          <a:prstGeom prst="rect">
            <a:avLst/>
          </a:prstGeom>
        </p:spPr>
      </p:pic>
      <p:sp>
        <p:nvSpPr>
          <p:cNvPr id="7" name="Text 3"/>
          <p:cNvSpPr/>
          <p:nvPr/>
        </p:nvSpPr>
        <p:spPr>
          <a:xfrm>
            <a:off x="1382316" y="6133505"/>
            <a:ext cx="2810232" cy="431959"/>
          </a:xfrm>
          <a:prstGeom prst="rect">
            <a:avLst/>
          </a:prstGeom>
          <a:noFill/>
          <a:ln/>
        </p:spPr>
        <p:txBody>
          <a:bodyPr wrap="none" lIns="0" tIns="0" rIns="0" bIns="0" rtlCol="0" anchor="t"/>
          <a:lstStyle/>
          <a:p>
            <a:pPr algn="l" indent="0" marL="0">
              <a:lnSpc>
                <a:spcPts val="3400"/>
              </a:lnSpc>
              <a:buNone/>
            </a:pPr>
            <a:r>
              <a:rPr lang="en-US" sz="2400" b="1" dirty="0">
                <a:solidFill>
                  <a:srgbClr val="EEEFF5"/>
                </a:solidFill>
                <a:latin typeface="Montserrat Bold" pitchFamily="34" charset="0"/>
                <a:ea typeface="Montserrat Bold" pitchFamily="34" charset="-122"/>
                <a:cs typeface="Montserrat Bold" pitchFamily="34" charset="-120"/>
              </a:rPr>
              <a:t>by Istiak Rahman</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833199"/>
            <a:ext cx="6497003" cy="812125"/>
          </a:xfrm>
          <a:prstGeom prst="rect">
            <a:avLst/>
          </a:prstGeom>
          <a:noFill/>
          <a:ln/>
        </p:spPr>
        <p:txBody>
          <a:bodyPr wrap="none" lIns="0" tIns="0" rIns="0" bIns="0" rtlCol="0" anchor="t"/>
          <a:lstStyle/>
          <a:p>
            <a:pPr indent="0" marL="0">
              <a:lnSpc>
                <a:spcPts val="6350"/>
              </a:lnSpc>
              <a:buNone/>
            </a:pPr>
            <a:r>
              <a:rPr lang="en-US" sz="5100" b="1" dirty="0">
                <a:solidFill>
                  <a:srgbClr val="9998FF"/>
                </a:solidFill>
                <a:latin typeface="Barlow Bold" pitchFamily="34" charset="0"/>
                <a:ea typeface="Barlow Bold" pitchFamily="34" charset="-122"/>
                <a:cs typeface="Barlow Bold" pitchFamily="34" charset="-120"/>
              </a:rPr>
              <a:t>Types of Functions</a:t>
            </a:r>
            <a:endParaRPr lang="en-US" sz="5100" dirty="0"/>
          </a:p>
        </p:txBody>
      </p:sp>
      <p:sp>
        <p:nvSpPr>
          <p:cNvPr id="3" name="Text 1"/>
          <p:cNvSpPr/>
          <p:nvPr/>
        </p:nvSpPr>
        <p:spPr>
          <a:xfrm>
            <a:off x="864037" y="2262426"/>
            <a:ext cx="3248501" cy="406003"/>
          </a:xfrm>
          <a:prstGeom prst="rect">
            <a:avLst/>
          </a:prstGeom>
          <a:noFill/>
          <a:ln/>
        </p:spPr>
        <p:txBody>
          <a:bodyPr wrap="none" lIns="0" tIns="0" rIns="0" bIns="0" rtlCol="0" anchor="t"/>
          <a:lstStyle/>
          <a:p>
            <a:pPr indent="0" marL="0">
              <a:lnSpc>
                <a:spcPts val="3150"/>
              </a:lnSpc>
              <a:buNone/>
            </a:pPr>
            <a:r>
              <a:rPr lang="en-US" sz="2550" b="1" dirty="0">
                <a:solidFill>
                  <a:srgbClr val="9998FF"/>
                </a:solidFill>
                <a:latin typeface="Barlow Bold" pitchFamily="34" charset="0"/>
                <a:ea typeface="Barlow Bold" pitchFamily="34" charset="-122"/>
                <a:cs typeface="Barlow Bold" pitchFamily="34" charset="-120"/>
              </a:rPr>
              <a:t>Library Functions</a:t>
            </a:r>
            <a:endParaRPr lang="en-US" sz="2550" dirty="0"/>
          </a:p>
        </p:txBody>
      </p:sp>
      <p:sp>
        <p:nvSpPr>
          <p:cNvPr id="4" name="Text 2"/>
          <p:cNvSpPr/>
          <p:nvPr/>
        </p:nvSpPr>
        <p:spPr>
          <a:xfrm>
            <a:off x="864037" y="2915245"/>
            <a:ext cx="6150054" cy="1580198"/>
          </a:xfrm>
          <a:prstGeom prst="rect">
            <a:avLst/>
          </a:prstGeom>
          <a:noFill/>
          <a:ln/>
        </p:spPr>
        <p:txBody>
          <a:bodyPr wrap="square" lIns="0" tIns="0" rIns="0" bIns="0" rtlCol="0" anchor="t"/>
          <a:lstStyle/>
          <a:p>
            <a:pPr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These functions are pre-defined and readily available in C libraries. They provide essential functionalities like input/output operations, string manipulation, and mathematical calculations.</a:t>
            </a:r>
            <a:endParaRPr lang="en-US" sz="1900" dirty="0"/>
          </a:p>
        </p:txBody>
      </p:sp>
      <p:sp>
        <p:nvSpPr>
          <p:cNvPr id="5" name="Text 3"/>
          <p:cNvSpPr/>
          <p:nvPr/>
        </p:nvSpPr>
        <p:spPr>
          <a:xfrm>
            <a:off x="1258967" y="4717613"/>
            <a:ext cx="5755124"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1"/>
            </a:pPr>
            <a:r>
              <a:rPr lang="en-US" sz="1900" dirty="0">
                <a:solidFill>
                  <a:srgbClr val="EEEFF5"/>
                </a:solidFill>
                <a:latin typeface="Montserrat" pitchFamily="34" charset="0"/>
                <a:ea typeface="Montserrat" pitchFamily="34" charset="-122"/>
                <a:cs typeface="Montserrat" pitchFamily="34" charset="-120"/>
              </a:rPr>
              <a:t>printf()</a:t>
            </a:r>
            <a:endParaRPr lang="en-US" sz="1900" dirty="0"/>
          </a:p>
        </p:txBody>
      </p:sp>
      <p:sp>
        <p:nvSpPr>
          <p:cNvPr id="6" name="Text 4"/>
          <p:cNvSpPr/>
          <p:nvPr/>
        </p:nvSpPr>
        <p:spPr>
          <a:xfrm>
            <a:off x="1258967" y="5198983"/>
            <a:ext cx="5755124"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2"/>
            </a:pPr>
            <a:r>
              <a:rPr lang="en-US" sz="1900" dirty="0">
                <a:solidFill>
                  <a:srgbClr val="EEEFF5"/>
                </a:solidFill>
                <a:latin typeface="Montserrat" pitchFamily="34" charset="0"/>
                <a:ea typeface="Montserrat" pitchFamily="34" charset="-122"/>
                <a:cs typeface="Montserrat" pitchFamily="34" charset="-120"/>
              </a:rPr>
              <a:t>scanf()</a:t>
            </a:r>
            <a:endParaRPr lang="en-US" sz="1900" dirty="0"/>
          </a:p>
        </p:txBody>
      </p:sp>
      <p:sp>
        <p:nvSpPr>
          <p:cNvPr id="7" name="Text 5"/>
          <p:cNvSpPr/>
          <p:nvPr/>
        </p:nvSpPr>
        <p:spPr>
          <a:xfrm>
            <a:off x="1258967" y="5680353"/>
            <a:ext cx="5755124"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3"/>
            </a:pPr>
            <a:r>
              <a:rPr lang="en-US" sz="1900" dirty="0">
                <a:solidFill>
                  <a:srgbClr val="EEEFF5"/>
                </a:solidFill>
                <a:latin typeface="Montserrat" pitchFamily="34" charset="0"/>
                <a:ea typeface="Montserrat" pitchFamily="34" charset="-122"/>
                <a:cs typeface="Montserrat" pitchFamily="34" charset="-120"/>
              </a:rPr>
              <a:t>strlen()</a:t>
            </a:r>
            <a:endParaRPr lang="en-US" sz="1900" dirty="0"/>
          </a:p>
        </p:txBody>
      </p:sp>
      <p:sp>
        <p:nvSpPr>
          <p:cNvPr id="8" name="Text 6"/>
          <p:cNvSpPr/>
          <p:nvPr/>
        </p:nvSpPr>
        <p:spPr>
          <a:xfrm>
            <a:off x="1258967" y="6161723"/>
            <a:ext cx="5755124"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4"/>
            </a:pPr>
            <a:r>
              <a:rPr lang="en-US" sz="1900" dirty="0">
                <a:solidFill>
                  <a:srgbClr val="EEEFF5"/>
                </a:solidFill>
                <a:latin typeface="Montserrat" pitchFamily="34" charset="0"/>
                <a:ea typeface="Montserrat" pitchFamily="34" charset="-122"/>
                <a:cs typeface="Montserrat" pitchFamily="34" charset="-120"/>
              </a:rPr>
              <a:t>sqrt()</a:t>
            </a:r>
            <a:endParaRPr lang="en-US" sz="1900" dirty="0"/>
          </a:p>
        </p:txBody>
      </p:sp>
      <p:sp>
        <p:nvSpPr>
          <p:cNvPr id="9" name="Text 7"/>
          <p:cNvSpPr/>
          <p:nvPr/>
        </p:nvSpPr>
        <p:spPr>
          <a:xfrm>
            <a:off x="7623929" y="2262426"/>
            <a:ext cx="3409474" cy="406003"/>
          </a:xfrm>
          <a:prstGeom prst="rect">
            <a:avLst/>
          </a:prstGeom>
          <a:noFill/>
          <a:ln/>
        </p:spPr>
        <p:txBody>
          <a:bodyPr wrap="none" lIns="0" tIns="0" rIns="0" bIns="0" rtlCol="0" anchor="t"/>
          <a:lstStyle/>
          <a:p>
            <a:pPr indent="0" marL="0">
              <a:lnSpc>
                <a:spcPts val="3150"/>
              </a:lnSpc>
              <a:buNone/>
            </a:pPr>
            <a:r>
              <a:rPr lang="en-US" sz="2550" b="1" dirty="0">
                <a:solidFill>
                  <a:srgbClr val="9998FF"/>
                </a:solidFill>
                <a:latin typeface="Barlow Bold" pitchFamily="34" charset="0"/>
                <a:ea typeface="Barlow Bold" pitchFamily="34" charset="-122"/>
                <a:cs typeface="Barlow Bold" pitchFamily="34" charset="-120"/>
              </a:rPr>
              <a:t>User-Defined Functions</a:t>
            </a:r>
            <a:endParaRPr lang="en-US" sz="2550" dirty="0"/>
          </a:p>
        </p:txBody>
      </p:sp>
      <p:sp>
        <p:nvSpPr>
          <p:cNvPr id="10" name="Text 8"/>
          <p:cNvSpPr/>
          <p:nvPr/>
        </p:nvSpPr>
        <p:spPr>
          <a:xfrm>
            <a:off x="7623929" y="2915245"/>
            <a:ext cx="6150054" cy="1975247"/>
          </a:xfrm>
          <a:prstGeom prst="rect">
            <a:avLst/>
          </a:prstGeom>
          <a:noFill/>
          <a:ln/>
        </p:spPr>
        <p:txBody>
          <a:bodyPr wrap="square" lIns="0" tIns="0" rIns="0" bIns="0" rtlCol="0" anchor="t"/>
          <a:lstStyle/>
          <a:p>
            <a:pPr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These functions are created by programmers to perform specific tasks tailored to their needs. They allow for code organization and modularity, promoting better code reusability and maintainability.</a:t>
            </a:r>
            <a:endParaRPr lang="en-US" sz="1900" dirty="0"/>
          </a:p>
        </p:txBody>
      </p:sp>
      <p:sp>
        <p:nvSpPr>
          <p:cNvPr id="11" name="Shape 9"/>
          <p:cNvSpPr/>
          <p:nvPr/>
        </p:nvSpPr>
        <p:spPr>
          <a:xfrm>
            <a:off x="7623929" y="5168146"/>
            <a:ext cx="6150054" cy="1950482"/>
          </a:xfrm>
          <a:prstGeom prst="roundRect">
            <a:avLst>
              <a:gd name="adj" fmla="val 11392"/>
            </a:avLst>
          </a:prstGeom>
          <a:solidFill>
            <a:srgbClr val="01004D"/>
          </a:solidFill>
          <a:ln/>
        </p:spPr>
      </p:sp>
      <p:sp>
        <p:nvSpPr>
          <p:cNvPr id="12" name="Shape 10"/>
          <p:cNvSpPr/>
          <p:nvPr/>
        </p:nvSpPr>
        <p:spPr>
          <a:xfrm>
            <a:off x="7611666" y="5168146"/>
            <a:ext cx="6174581" cy="1950482"/>
          </a:xfrm>
          <a:prstGeom prst="roundRect">
            <a:avLst>
              <a:gd name="adj" fmla="val 1899"/>
            </a:avLst>
          </a:prstGeom>
          <a:solidFill>
            <a:srgbClr val="01004D"/>
          </a:solidFill>
          <a:ln/>
        </p:spPr>
      </p:sp>
      <p:sp>
        <p:nvSpPr>
          <p:cNvPr id="13" name="Text 11"/>
          <p:cNvSpPr/>
          <p:nvPr/>
        </p:nvSpPr>
        <p:spPr>
          <a:xfrm>
            <a:off x="7858482" y="5353288"/>
            <a:ext cx="5680948" cy="1580198"/>
          </a:xfrm>
          <a:prstGeom prst="rect">
            <a:avLst/>
          </a:prstGeom>
          <a:noFill/>
          <a:ln/>
        </p:spPr>
        <p:txBody>
          <a:bodyPr wrap="square" lIns="0" tIns="0" rIns="0" bIns="0" rtlCol="0" anchor="t"/>
          <a:lstStyle/>
          <a:p>
            <a:pPr indent="0" marL="0">
              <a:lnSpc>
                <a:spcPts val="3100"/>
              </a:lnSpc>
              <a:buNone/>
            </a:pPr>
            <a:r>
              <a:rPr lang="en-US" sz="1900" dirty="0">
                <a:solidFill>
                  <a:srgbClr val="EEEFF5"/>
                </a:solidFill>
                <a:highlight>
                  <a:srgbClr val="01004D"/>
                </a:highlight>
                <a:latin typeface="Consolas" pitchFamily="34" charset="0"/>
                <a:ea typeface="Consolas" pitchFamily="34" charset="-122"/>
                <a:cs typeface="Consolas" pitchFamily="34" charset="-120"/>
              </a:rPr>
              <a:t>int add(int a, int b) {
  return a + b;
}
</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816894"/>
            <a:ext cx="6497003" cy="812125"/>
          </a:xfrm>
          <a:prstGeom prst="rect">
            <a:avLst/>
          </a:prstGeom>
          <a:noFill/>
          <a:ln/>
        </p:spPr>
        <p:txBody>
          <a:bodyPr wrap="none" lIns="0" tIns="0" rIns="0" bIns="0" rtlCol="0" anchor="t"/>
          <a:lstStyle/>
          <a:p>
            <a:pPr indent="0" marL="0">
              <a:lnSpc>
                <a:spcPts val="6350"/>
              </a:lnSpc>
              <a:buNone/>
            </a:pPr>
            <a:r>
              <a:rPr lang="en-US" sz="5100" b="1" dirty="0">
                <a:solidFill>
                  <a:srgbClr val="9998FF"/>
                </a:solidFill>
                <a:latin typeface="Barlow Bold" pitchFamily="34" charset="0"/>
                <a:ea typeface="Barlow Bold" pitchFamily="34" charset="-122"/>
                <a:cs typeface="Barlow Bold" pitchFamily="34" charset="-120"/>
              </a:rPr>
              <a:t>Function Declaration</a:t>
            </a:r>
            <a:endParaRPr lang="en-US" sz="5100" dirty="0"/>
          </a:p>
        </p:txBody>
      </p:sp>
      <p:sp>
        <p:nvSpPr>
          <p:cNvPr id="4" name="Text 1"/>
          <p:cNvSpPr/>
          <p:nvPr/>
        </p:nvSpPr>
        <p:spPr>
          <a:xfrm>
            <a:off x="864037" y="2999303"/>
            <a:ext cx="7415927" cy="1975247"/>
          </a:xfrm>
          <a:prstGeom prst="rect">
            <a:avLst/>
          </a:prstGeom>
          <a:noFill/>
          <a:ln/>
        </p:spPr>
        <p:txBody>
          <a:bodyPr wrap="square" lIns="0" tIns="0" rIns="0" bIns="0" rtlCol="0" anchor="t"/>
          <a:lstStyle/>
          <a:p>
            <a:pPr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A function declaration, also called prototyping, tells the compiler about the function's return type, name, and parameters before the function is defined. This helps the compiler check if the function is used correctly in the main program.</a:t>
            </a:r>
            <a:endParaRPr lang="en-US" sz="1900" dirty="0"/>
          </a:p>
        </p:txBody>
      </p:sp>
      <p:sp>
        <p:nvSpPr>
          <p:cNvPr id="5" name="Shape 2"/>
          <p:cNvSpPr/>
          <p:nvPr/>
        </p:nvSpPr>
        <p:spPr>
          <a:xfrm>
            <a:off x="864037" y="5252204"/>
            <a:ext cx="7415927" cy="1160383"/>
          </a:xfrm>
          <a:prstGeom prst="roundRect">
            <a:avLst>
              <a:gd name="adj" fmla="val 19149"/>
            </a:avLst>
          </a:prstGeom>
          <a:solidFill>
            <a:srgbClr val="01004D"/>
          </a:solidFill>
          <a:ln/>
        </p:spPr>
      </p:sp>
      <p:sp>
        <p:nvSpPr>
          <p:cNvPr id="6" name="Shape 3"/>
          <p:cNvSpPr/>
          <p:nvPr/>
        </p:nvSpPr>
        <p:spPr>
          <a:xfrm>
            <a:off x="851773" y="5252204"/>
            <a:ext cx="7440454" cy="1160383"/>
          </a:xfrm>
          <a:prstGeom prst="roundRect">
            <a:avLst>
              <a:gd name="adj" fmla="val 3191"/>
            </a:avLst>
          </a:prstGeom>
          <a:solidFill>
            <a:srgbClr val="01004D"/>
          </a:solidFill>
          <a:ln/>
        </p:spPr>
      </p:sp>
      <p:sp>
        <p:nvSpPr>
          <p:cNvPr id="7" name="Text 4"/>
          <p:cNvSpPr/>
          <p:nvPr/>
        </p:nvSpPr>
        <p:spPr>
          <a:xfrm>
            <a:off x="1098590" y="5437346"/>
            <a:ext cx="6946821" cy="790099"/>
          </a:xfrm>
          <a:prstGeom prst="rect">
            <a:avLst/>
          </a:prstGeom>
          <a:noFill/>
          <a:ln/>
        </p:spPr>
        <p:txBody>
          <a:bodyPr wrap="square" lIns="0" tIns="0" rIns="0" bIns="0" rtlCol="0" anchor="t"/>
          <a:lstStyle/>
          <a:p>
            <a:pPr indent="0" marL="0">
              <a:lnSpc>
                <a:spcPts val="3100"/>
              </a:lnSpc>
              <a:buNone/>
            </a:pPr>
            <a:r>
              <a:rPr lang="en-US" sz="1900" dirty="0">
                <a:solidFill>
                  <a:srgbClr val="EEEFF5"/>
                </a:solidFill>
                <a:highlight>
                  <a:srgbClr val="01004D"/>
                </a:highlight>
                <a:latin typeface="Consolas" pitchFamily="34" charset="0"/>
                <a:ea typeface="Consolas" pitchFamily="34" charset="-122"/>
                <a:cs typeface="Consolas" pitchFamily="34" charset="-120"/>
              </a:rPr>
              <a:t>int add(int, int);
</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816894"/>
            <a:ext cx="6497003" cy="812125"/>
          </a:xfrm>
          <a:prstGeom prst="rect">
            <a:avLst/>
          </a:prstGeom>
          <a:noFill/>
          <a:ln/>
        </p:spPr>
        <p:txBody>
          <a:bodyPr wrap="none" lIns="0" tIns="0" rIns="0" bIns="0" rtlCol="0" anchor="t"/>
          <a:lstStyle/>
          <a:p>
            <a:pPr indent="0" marL="0">
              <a:lnSpc>
                <a:spcPts val="6350"/>
              </a:lnSpc>
              <a:buNone/>
            </a:pPr>
            <a:r>
              <a:rPr lang="en-US" sz="5100" b="1" dirty="0">
                <a:solidFill>
                  <a:srgbClr val="9998FF"/>
                </a:solidFill>
                <a:latin typeface="Barlow Bold" pitchFamily="34" charset="0"/>
                <a:ea typeface="Barlow Bold" pitchFamily="34" charset="-122"/>
                <a:cs typeface="Barlow Bold" pitchFamily="34" charset="-120"/>
              </a:rPr>
              <a:t>Function Definition</a:t>
            </a:r>
            <a:endParaRPr lang="en-US" sz="5100" dirty="0"/>
          </a:p>
        </p:txBody>
      </p:sp>
      <p:sp>
        <p:nvSpPr>
          <p:cNvPr id="4" name="Text 1"/>
          <p:cNvSpPr/>
          <p:nvPr/>
        </p:nvSpPr>
        <p:spPr>
          <a:xfrm>
            <a:off x="6350437" y="2999303"/>
            <a:ext cx="7415927" cy="1185148"/>
          </a:xfrm>
          <a:prstGeom prst="rect">
            <a:avLst/>
          </a:prstGeom>
          <a:noFill/>
          <a:ln/>
        </p:spPr>
        <p:txBody>
          <a:bodyPr wrap="square" lIns="0" tIns="0" rIns="0" bIns="0" rtlCol="0" anchor="t"/>
          <a:lstStyle/>
          <a:p>
            <a:pPr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The function definition contains the actual code that executes the function's task. It follows the same syntax as the declaration but includes the function body.</a:t>
            </a:r>
            <a:endParaRPr lang="en-US" sz="1900" dirty="0"/>
          </a:p>
        </p:txBody>
      </p:sp>
      <p:sp>
        <p:nvSpPr>
          <p:cNvPr id="5" name="Shape 2"/>
          <p:cNvSpPr/>
          <p:nvPr/>
        </p:nvSpPr>
        <p:spPr>
          <a:xfrm>
            <a:off x="6350437" y="4462105"/>
            <a:ext cx="7415927" cy="1950482"/>
          </a:xfrm>
          <a:prstGeom prst="roundRect">
            <a:avLst>
              <a:gd name="adj" fmla="val 11392"/>
            </a:avLst>
          </a:prstGeom>
          <a:solidFill>
            <a:srgbClr val="01004D"/>
          </a:solidFill>
          <a:ln/>
        </p:spPr>
      </p:sp>
      <p:sp>
        <p:nvSpPr>
          <p:cNvPr id="6" name="Shape 3"/>
          <p:cNvSpPr/>
          <p:nvPr/>
        </p:nvSpPr>
        <p:spPr>
          <a:xfrm>
            <a:off x="6338173" y="4462105"/>
            <a:ext cx="7440454" cy="1950482"/>
          </a:xfrm>
          <a:prstGeom prst="roundRect">
            <a:avLst>
              <a:gd name="adj" fmla="val 1899"/>
            </a:avLst>
          </a:prstGeom>
          <a:solidFill>
            <a:srgbClr val="01004D"/>
          </a:solidFill>
          <a:ln/>
        </p:spPr>
      </p:sp>
      <p:sp>
        <p:nvSpPr>
          <p:cNvPr id="7" name="Text 4"/>
          <p:cNvSpPr/>
          <p:nvPr/>
        </p:nvSpPr>
        <p:spPr>
          <a:xfrm>
            <a:off x="6584990" y="4647248"/>
            <a:ext cx="6946821" cy="1580198"/>
          </a:xfrm>
          <a:prstGeom prst="rect">
            <a:avLst/>
          </a:prstGeom>
          <a:noFill/>
          <a:ln/>
        </p:spPr>
        <p:txBody>
          <a:bodyPr wrap="square" lIns="0" tIns="0" rIns="0" bIns="0" rtlCol="0" anchor="t"/>
          <a:lstStyle/>
          <a:p>
            <a:pPr indent="0" marL="0">
              <a:lnSpc>
                <a:spcPts val="3100"/>
              </a:lnSpc>
              <a:buNone/>
            </a:pPr>
            <a:r>
              <a:rPr lang="en-US" sz="1900" dirty="0">
                <a:solidFill>
                  <a:srgbClr val="EEEFF5"/>
                </a:solidFill>
                <a:highlight>
                  <a:srgbClr val="01004D"/>
                </a:highlight>
                <a:latin typeface="Consolas" pitchFamily="34" charset="0"/>
                <a:ea typeface="Consolas" pitchFamily="34" charset="-122"/>
                <a:cs typeface="Consolas" pitchFamily="34" charset="-120"/>
              </a:rPr>
              <a:t>int add(int a, int b) {
  return a + b;
}
</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211943"/>
            <a:ext cx="6497003" cy="812125"/>
          </a:xfrm>
          <a:prstGeom prst="rect">
            <a:avLst/>
          </a:prstGeom>
          <a:noFill/>
          <a:ln/>
        </p:spPr>
        <p:txBody>
          <a:bodyPr wrap="none" lIns="0" tIns="0" rIns="0" bIns="0" rtlCol="0" anchor="t"/>
          <a:lstStyle/>
          <a:p>
            <a:pPr indent="0" marL="0">
              <a:lnSpc>
                <a:spcPts val="6350"/>
              </a:lnSpc>
              <a:buNone/>
            </a:pPr>
            <a:r>
              <a:rPr lang="en-US" sz="5100" b="1" dirty="0">
                <a:solidFill>
                  <a:srgbClr val="9998FF"/>
                </a:solidFill>
                <a:latin typeface="Barlow Bold" pitchFamily="34" charset="0"/>
                <a:ea typeface="Barlow Bold" pitchFamily="34" charset="-122"/>
                <a:cs typeface="Barlow Bold" pitchFamily="34" charset="-120"/>
              </a:rPr>
              <a:t>Function Call</a:t>
            </a:r>
            <a:endParaRPr lang="en-US" sz="5100" dirty="0"/>
          </a:p>
        </p:txBody>
      </p:sp>
      <p:sp>
        <p:nvSpPr>
          <p:cNvPr id="4" name="Text 1"/>
          <p:cNvSpPr/>
          <p:nvPr/>
        </p:nvSpPr>
        <p:spPr>
          <a:xfrm>
            <a:off x="864037" y="3394353"/>
            <a:ext cx="7415927" cy="1185148"/>
          </a:xfrm>
          <a:prstGeom prst="rect">
            <a:avLst/>
          </a:prstGeom>
          <a:noFill/>
          <a:ln/>
        </p:spPr>
        <p:txBody>
          <a:bodyPr wrap="square" lIns="0" tIns="0" rIns="0" bIns="0" rtlCol="0" anchor="t"/>
          <a:lstStyle/>
          <a:p>
            <a:pPr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Calling a function is how you use it in your program. You pass information to the function (called arguments), and it then runs its code.</a:t>
            </a:r>
            <a:endParaRPr lang="en-US" sz="1900" dirty="0"/>
          </a:p>
        </p:txBody>
      </p:sp>
      <p:sp>
        <p:nvSpPr>
          <p:cNvPr id="5" name="Shape 2"/>
          <p:cNvSpPr/>
          <p:nvPr/>
        </p:nvSpPr>
        <p:spPr>
          <a:xfrm>
            <a:off x="864037" y="4857155"/>
            <a:ext cx="7415927" cy="1160383"/>
          </a:xfrm>
          <a:prstGeom prst="roundRect">
            <a:avLst>
              <a:gd name="adj" fmla="val 19149"/>
            </a:avLst>
          </a:prstGeom>
          <a:solidFill>
            <a:srgbClr val="01004D"/>
          </a:solidFill>
          <a:ln/>
        </p:spPr>
      </p:sp>
      <p:sp>
        <p:nvSpPr>
          <p:cNvPr id="6" name="Shape 3"/>
          <p:cNvSpPr/>
          <p:nvPr/>
        </p:nvSpPr>
        <p:spPr>
          <a:xfrm>
            <a:off x="851773" y="4857155"/>
            <a:ext cx="7440454" cy="1160383"/>
          </a:xfrm>
          <a:prstGeom prst="roundRect">
            <a:avLst>
              <a:gd name="adj" fmla="val 3191"/>
            </a:avLst>
          </a:prstGeom>
          <a:solidFill>
            <a:srgbClr val="01004D"/>
          </a:solidFill>
          <a:ln/>
        </p:spPr>
      </p:sp>
      <p:sp>
        <p:nvSpPr>
          <p:cNvPr id="7" name="Text 4"/>
          <p:cNvSpPr/>
          <p:nvPr/>
        </p:nvSpPr>
        <p:spPr>
          <a:xfrm>
            <a:off x="1098590" y="5042297"/>
            <a:ext cx="6946821" cy="790099"/>
          </a:xfrm>
          <a:prstGeom prst="rect">
            <a:avLst/>
          </a:prstGeom>
          <a:noFill/>
          <a:ln/>
        </p:spPr>
        <p:txBody>
          <a:bodyPr wrap="square" lIns="0" tIns="0" rIns="0" bIns="0" rtlCol="0" anchor="t"/>
          <a:lstStyle/>
          <a:p>
            <a:pPr indent="0" marL="0">
              <a:lnSpc>
                <a:spcPts val="3100"/>
              </a:lnSpc>
              <a:buNone/>
            </a:pPr>
            <a:r>
              <a:rPr lang="en-US" sz="1900" dirty="0">
                <a:solidFill>
                  <a:srgbClr val="EEEFF5"/>
                </a:solidFill>
                <a:highlight>
                  <a:srgbClr val="01004D"/>
                </a:highlight>
                <a:latin typeface="Consolas" pitchFamily="34" charset="0"/>
                <a:ea typeface="Consolas" pitchFamily="34" charset="-122"/>
                <a:cs typeface="Consolas" pitchFamily="34" charset="-120"/>
              </a:rPr>
              <a:t>int result = add(5, 3);
</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014418"/>
            <a:ext cx="6497003" cy="812125"/>
          </a:xfrm>
          <a:prstGeom prst="rect">
            <a:avLst/>
          </a:prstGeom>
          <a:noFill/>
          <a:ln/>
        </p:spPr>
        <p:txBody>
          <a:bodyPr wrap="none" lIns="0" tIns="0" rIns="0" bIns="0" rtlCol="0" anchor="t"/>
          <a:lstStyle/>
          <a:p>
            <a:pPr indent="0" marL="0">
              <a:lnSpc>
                <a:spcPts val="6350"/>
              </a:lnSpc>
              <a:buNone/>
            </a:pPr>
            <a:r>
              <a:rPr lang="en-US" sz="5100" b="1" dirty="0">
                <a:solidFill>
                  <a:srgbClr val="9998FF"/>
                </a:solidFill>
                <a:latin typeface="Barlow Bold" pitchFamily="34" charset="0"/>
                <a:ea typeface="Barlow Bold" pitchFamily="34" charset="-122"/>
                <a:cs typeface="Barlow Bold" pitchFamily="34" charset="-120"/>
              </a:rPr>
              <a:t>Return Statement</a:t>
            </a:r>
            <a:endParaRPr lang="en-US" sz="5100" dirty="0"/>
          </a:p>
        </p:txBody>
      </p:sp>
      <p:sp>
        <p:nvSpPr>
          <p:cNvPr id="4" name="Text 1"/>
          <p:cNvSpPr/>
          <p:nvPr/>
        </p:nvSpPr>
        <p:spPr>
          <a:xfrm>
            <a:off x="864037" y="3196828"/>
            <a:ext cx="7415927" cy="1580198"/>
          </a:xfrm>
          <a:prstGeom prst="rect">
            <a:avLst/>
          </a:prstGeom>
          <a:noFill/>
          <a:ln/>
        </p:spPr>
        <p:txBody>
          <a:bodyPr wrap="square" lIns="0" tIns="0" rIns="0" bIns="0" rtlCol="0" anchor="t"/>
          <a:lstStyle/>
          <a:p>
            <a:pPr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Functions can return a value to the calling code using the return keyword. The return type specifies the data type of the value being returned. If a function doesn't return a value, it is declared with a void return type.</a:t>
            </a:r>
            <a:endParaRPr lang="en-US" sz="1900" dirty="0"/>
          </a:p>
        </p:txBody>
      </p:sp>
      <p:sp>
        <p:nvSpPr>
          <p:cNvPr id="5" name="Shape 2"/>
          <p:cNvSpPr/>
          <p:nvPr/>
        </p:nvSpPr>
        <p:spPr>
          <a:xfrm>
            <a:off x="864037" y="5054679"/>
            <a:ext cx="7415927" cy="1160383"/>
          </a:xfrm>
          <a:prstGeom prst="roundRect">
            <a:avLst>
              <a:gd name="adj" fmla="val 19149"/>
            </a:avLst>
          </a:prstGeom>
          <a:solidFill>
            <a:srgbClr val="01004D"/>
          </a:solidFill>
          <a:ln/>
        </p:spPr>
      </p:sp>
      <p:sp>
        <p:nvSpPr>
          <p:cNvPr id="6" name="Shape 3"/>
          <p:cNvSpPr/>
          <p:nvPr/>
        </p:nvSpPr>
        <p:spPr>
          <a:xfrm>
            <a:off x="851773" y="5054679"/>
            <a:ext cx="7440454" cy="1160383"/>
          </a:xfrm>
          <a:prstGeom prst="roundRect">
            <a:avLst>
              <a:gd name="adj" fmla="val 3191"/>
            </a:avLst>
          </a:prstGeom>
          <a:solidFill>
            <a:srgbClr val="01004D"/>
          </a:solidFill>
          <a:ln/>
        </p:spPr>
      </p:sp>
      <p:sp>
        <p:nvSpPr>
          <p:cNvPr id="7" name="Text 4"/>
          <p:cNvSpPr/>
          <p:nvPr/>
        </p:nvSpPr>
        <p:spPr>
          <a:xfrm>
            <a:off x="1098590" y="5239822"/>
            <a:ext cx="6946821" cy="790099"/>
          </a:xfrm>
          <a:prstGeom prst="rect">
            <a:avLst/>
          </a:prstGeom>
          <a:noFill/>
          <a:ln/>
        </p:spPr>
        <p:txBody>
          <a:bodyPr wrap="square" lIns="0" tIns="0" rIns="0" bIns="0" rtlCol="0" anchor="t"/>
          <a:lstStyle/>
          <a:p>
            <a:pPr indent="0" marL="0">
              <a:lnSpc>
                <a:spcPts val="3100"/>
              </a:lnSpc>
              <a:buNone/>
            </a:pPr>
            <a:r>
              <a:rPr lang="en-US" sz="1900" dirty="0">
                <a:solidFill>
                  <a:srgbClr val="EEEFF5"/>
                </a:solidFill>
                <a:highlight>
                  <a:srgbClr val="01004D"/>
                </a:highlight>
                <a:latin typeface="Consolas" pitchFamily="34" charset="0"/>
                <a:ea typeface="Consolas" pitchFamily="34" charset="-122"/>
                <a:cs typeface="Consolas" pitchFamily="34" charset="-120"/>
              </a:rPr>
              <a:t>return a + b;
</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838319"/>
            <a:ext cx="7415927" cy="1624251"/>
          </a:xfrm>
          <a:prstGeom prst="rect">
            <a:avLst/>
          </a:prstGeom>
          <a:noFill/>
          <a:ln/>
        </p:spPr>
        <p:txBody>
          <a:bodyPr wrap="square" lIns="0" tIns="0" rIns="0" bIns="0" rtlCol="0" anchor="t"/>
          <a:lstStyle/>
          <a:p>
            <a:pPr indent="0" marL="0">
              <a:lnSpc>
                <a:spcPts val="6350"/>
              </a:lnSpc>
              <a:buNone/>
            </a:pPr>
            <a:r>
              <a:rPr lang="en-US" sz="5100" b="1" dirty="0">
                <a:solidFill>
                  <a:srgbClr val="9998FF"/>
                </a:solidFill>
                <a:latin typeface="Barlow Bold" pitchFamily="34" charset="0"/>
                <a:ea typeface="Barlow Bold" pitchFamily="34" charset="-122"/>
                <a:cs typeface="Barlow Bold" pitchFamily="34" charset="-120"/>
              </a:rPr>
              <a:t>Parameters and Arguments</a:t>
            </a:r>
            <a:endParaRPr lang="en-US" sz="5100" dirty="0"/>
          </a:p>
        </p:txBody>
      </p:sp>
      <p:sp>
        <p:nvSpPr>
          <p:cNvPr id="4" name="Text 1"/>
          <p:cNvSpPr/>
          <p:nvPr/>
        </p:nvSpPr>
        <p:spPr>
          <a:xfrm>
            <a:off x="864037" y="2832854"/>
            <a:ext cx="7415927" cy="1580198"/>
          </a:xfrm>
          <a:prstGeom prst="rect">
            <a:avLst/>
          </a:prstGeom>
          <a:noFill/>
          <a:ln/>
        </p:spPr>
        <p:txBody>
          <a:bodyPr wrap="square" lIns="0" tIns="0" rIns="0" bIns="0" rtlCol="0" anchor="t"/>
          <a:lstStyle/>
          <a:p>
            <a:pPr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Parameters are variables declared in the function definition, while arguments are values passed to the function during the call. Parameters act as placeholders for the actual values provided by the arguments.</a:t>
            </a:r>
            <a:endParaRPr lang="en-US" sz="1900" dirty="0"/>
          </a:p>
        </p:txBody>
      </p:sp>
      <p:sp>
        <p:nvSpPr>
          <p:cNvPr id="5" name="Shape 2"/>
          <p:cNvSpPr/>
          <p:nvPr/>
        </p:nvSpPr>
        <p:spPr>
          <a:xfrm>
            <a:off x="864037" y="4968359"/>
            <a:ext cx="555427" cy="555427"/>
          </a:xfrm>
          <a:prstGeom prst="roundRect">
            <a:avLst>
              <a:gd name="adj" fmla="val 40005"/>
            </a:avLst>
          </a:prstGeom>
          <a:solidFill>
            <a:srgbClr val="282C32"/>
          </a:solidFill>
          <a:ln/>
          <a:effectLst>
            <a:outerShdw sx="100000" sy="100000" kx="0" ky="0" algn="bl" rotWithShape="0" blurRad="60960" dist="30480" dir="13500000">
              <a:srgbClr val="ffffff">
                <a:alpha val="10000"/>
              </a:srgbClr>
            </a:outerShdw>
          </a:effectLst>
        </p:spPr>
      </p:sp>
      <p:sp>
        <p:nvSpPr>
          <p:cNvPr id="6" name="Text 3"/>
          <p:cNvSpPr/>
          <p:nvPr/>
        </p:nvSpPr>
        <p:spPr>
          <a:xfrm>
            <a:off x="1072753" y="5051108"/>
            <a:ext cx="137993" cy="389811"/>
          </a:xfrm>
          <a:prstGeom prst="rect">
            <a:avLst/>
          </a:prstGeom>
          <a:noFill/>
          <a:ln/>
        </p:spPr>
        <p:txBody>
          <a:bodyPr wrap="none" lIns="0" tIns="0" rIns="0" bIns="0" rtlCol="0" anchor="t"/>
          <a:lstStyle/>
          <a:p>
            <a:pPr algn="ctr" indent="0" marL="0">
              <a:lnSpc>
                <a:spcPts val="3050"/>
              </a:lnSpc>
              <a:buNone/>
            </a:pPr>
            <a:r>
              <a:rPr lang="en-US" sz="3050" b="1" dirty="0">
                <a:solidFill>
                  <a:srgbClr val="EEEFF5"/>
                </a:solidFill>
                <a:latin typeface="Barlow Bold" pitchFamily="34" charset="0"/>
                <a:ea typeface="Barlow Bold" pitchFamily="34" charset="-122"/>
                <a:cs typeface="Barlow Bold" pitchFamily="34" charset="-120"/>
              </a:rPr>
              <a:t>1</a:t>
            </a:r>
            <a:endParaRPr lang="en-US" sz="3050" dirty="0"/>
          </a:p>
        </p:txBody>
      </p:sp>
      <p:sp>
        <p:nvSpPr>
          <p:cNvPr id="7" name="Text 4"/>
          <p:cNvSpPr/>
          <p:nvPr/>
        </p:nvSpPr>
        <p:spPr>
          <a:xfrm>
            <a:off x="1666280" y="4968359"/>
            <a:ext cx="3248501" cy="406003"/>
          </a:xfrm>
          <a:prstGeom prst="rect">
            <a:avLst/>
          </a:prstGeom>
          <a:noFill/>
          <a:ln/>
        </p:spPr>
        <p:txBody>
          <a:bodyPr wrap="none" lIns="0" tIns="0" rIns="0" bIns="0" rtlCol="0" anchor="t"/>
          <a:lstStyle/>
          <a:p>
            <a:pPr indent="0" marL="0">
              <a:lnSpc>
                <a:spcPts val="3150"/>
              </a:lnSpc>
              <a:buNone/>
            </a:pPr>
            <a:r>
              <a:rPr lang="en-US" sz="2550" b="1" dirty="0">
                <a:solidFill>
                  <a:srgbClr val="EEEFF5"/>
                </a:solidFill>
                <a:latin typeface="Barlow Bold" pitchFamily="34" charset="0"/>
                <a:ea typeface="Barlow Bold" pitchFamily="34" charset="-122"/>
                <a:cs typeface="Barlow Bold" pitchFamily="34" charset="-120"/>
              </a:rPr>
              <a:t>Formal Parameters</a:t>
            </a:r>
            <a:endParaRPr lang="en-US" sz="2550" dirty="0"/>
          </a:p>
        </p:txBody>
      </p:sp>
      <p:sp>
        <p:nvSpPr>
          <p:cNvPr id="8" name="Text 5"/>
          <p:cNvSpPr/>
          <p:nvPr/>
        </p:nvSpPr>
        <p:spPr>
          <a:xfrm>
            <a:off x="1666280" y="5522476"/>
            <a:ext cx="6613684" cy="395049"/>
          </a:xfrm>
          <a:prstGeom prst="rect">
            <a:avLst/>
          </a:prstGeom>
          <a:noFill/>
          <a:ln/>
        </p:spPr>
        <p:txBody>
          <a:bodyPr wrap="none" lIns="0" tIns="0" rIns="0" bIns="0" rtlCol="0" anchor="t"/>
          <a:lstStyle/>
          <a:p>
            <a:pPr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Defined in the function definition.</a:t>
            </a:r>
            <a:endParaRPr lang="en-US" sz="1900" dirty="0"/>
          </a:p>
        </p:txBody>
      </p:sp>
      <p:sp>
        <p:nvSpPr>
          <p:cNvPr id="9" name="Shape 6"/>
          <p:cNvSpPr/>
          <p:nvPr/>
        </p:nvSpPr>
        <p:spPr>
          <a:xfrm>
            <a:off x="864037" y="6441996"/>
            <a:ext cx="555427" cy="555427"/>
          </a:xfrm>
          <a:prstGeom prst="roundRect">
            <a:avLst>
              <a:gd name="adj" fmla="val 40005"/>
            </a:avLst>
          </a:prstGeom>
          <a:solidFill>
            <a:srgbClr val="282C32"/>
          </a:solidFill>
          <a:ln/>
          <a:effectLst>
            <a:outerShdw sx="100000" sy="100000" kx="0" ky="0" algn="bl" rotWithShape="0" blurRad="60960" dist="30480" dir="13500000">
              <a:srgbClr val="ffffff">
                <a:alpha val="10000"/>
              </a:srgbClr>
            </a:outerShdw>
          </a:effectLst>
        </p:spPr>
      </p:sp>
      <p:sp>
        <p:nvSpPr>
          <p:cNvPr id="10" name="Text 7"/>
          <p:cNvSpPr/>
          <p:nvPr/>
        </p:nvSpPr>
        <p:spPr>
          <a:xfrm>
            <a:off x="1032629" y="6524744"/>
            <a:ext cx="218242" cy="389811"/>
          </a:xfrm>
          <a:prstGeom prst="rect">
            <a:avLst/>
          </a:prstGeom>
          <a:noFill/>
          <a:ln/>
        </p:spPr>
        <p:txBody>
          <a:bodyPr wrap="none" lIns="0" tIns="0" rIns="0" bIns="0" rtlCol="0" anchor="t"/>
          <a:lstStyle/>
          <a:p>
            <a:pPr algn="ctr" indent="0" marL="0">
              <a:lnSpc>
                <a:spcPts val="3050"/>
              </a:lnSpc>
              <a:buNone/>
            </a:pPr>
            <a:r>
              <a:rPr lang="en-US" sz="3050" b="1" dirty="0">
                <a:solidFill>
                  <a:srgbClr val="EEEFF5"/>
                </a:solidFill>
                <a:latin typeface="Barlow Bold" pitchFamily="34" charset="0"/>
                <a:ea typeface="Barlow Bold" pitchFamily="34" charset="-122"/>
                <a:cs typeface="Barlow Bold" pitchFamily="34" charset="-120"/>
              </a:rPr>
              <a:t>2</a:t>
            </a:r>
            <a:endParaRPr lang="en-US" sz="3050" dirty="0"/>
          </a:p>
        </p:txBody>
      </p:sp>
      <p:sp>
        <p:nvSpPr>
          <p:cNvPr id="11" name="Text 8"/>
          <p:cNvSpPr/>
          <p:nvPr/>
        </p:nvSpPr>
        <p:spPr>
          <a:xfrm>
            <a:off x="1666280" y="6441996"/>
            <a:ext cx="3248501" cy="406003"/>
          </a:xfrm>
          <a:prstGeom prst="rect">
            <a:avLst/>
          </a:prstGeom>
          <a:noFill/>
          <a:ln/>
        </p:spPr>
        <p:txBody>
          <a:bodyPr wrap="none" lIns="0" tIns="0" rIns="0" bIns="0" rtlCol="0" anchor="t"/>
          <a:lstStyle/>
          <a:p>
            <a:pPr indent="0" marL="0">
              <a:lnSpc>
                <a:spcPts val="3150"/>
              </a:lnSpc>
              <a:buNone/>
            </a:pPr>
            <a:r>
              <a:rPr lang="en-US" sz="2550" b="1" dirty="0">
                <a:solidFill>
                  <a:srgbClr val="EEEFF5"/>
                </a:solidFill>
                <a:latin typeface="Barlow Bold" pitchFamily="34" charset="0"/>
                <a:ea typeface="Barlow Bold" pitchFamily="34" charset="-122"/>
                <a:cs typeface="Barlow Bold" pitchFamily="34" charset="-120"/>
              </a:rPr>
              <a:t>Actual Parameters</a:t>
            </a:r>
            <a:endParaRPr lang="en-US" sz="2550" dirty="0"/>
          </a:p>
        </p:txBody>
      </p:sp>
      <p:sp>
        <p:nvSpPr>
          <p:cNvPr id="12" name="Text 9"/>
          <p:cNvSpPr/>
          <p:nvPr/>
        </p:nvSpPr>
        <p:spPr>
          <a:xfrm>
            <a:off x="1666280" y="6996113"/>
            <a:ext cx="6613684" cy="395049"/>
          </a:xfrm>
          <a:prstGeom prst="rect">
            <a:avLst/>
          </a:prstGeom>
          <a:noFill/>
          <a:ln/>
        </p:spPr>
        <p:txBody>
          <a:bodyPr wrap="none" lIns="0" tIns="0" rIns="0" bIns="0" rtlCol="0" anchor="t"/>
          <a:lstStyle/>
          <a:p>
            <a:pPr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Passed to the function during the call.</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421844"/>
            <a:ext cx="6497003" cy="812125"/>
          </a:xfrm>
          <a:prstGeom prst="rect">
            <a:avLst/>
          </a:prstGeom>
          <a:noFill/>
          <a:ln/>
        </p:spPr>
        <p:txBody>
          <a:bodyPr wrap="none" lIns="0" tIns="0" rIns="0" bIns="0" rtlCol="0" anchor="t"/>
          <a:lstStyle/>
          <a:p>
            <a:pPr indent="0" marL="0">
              <a:lnSpc>
                <a:spcPts val="6350"/>
              </a:lnSpc>
              <a:buNone/>
            </a:pPr>
            <a:r>
              <a:rPr lang="en-US" sz="5100" b="1" dirty="0">
                <a:solidFill>
                  <a:srgbClr val="9998FF"/>
                </a:solidFill>
                <a:latin typeface="Barlow Bold" pitchFamily="34" charset="0"/>
                <a:ea typeface="Barlow Bold" pitchFamily="34" charset="-122"/>
                <a:cs typeface="Barlow Bold" pitchFamily="34" charset="-120"/>
              </a:rPr>
              <a:t>Pass by Value</a:t>
            </a:r>
            <a:endParaRPr lang="en-US" sz="5100" dirty="0"/>
          </a:p>
        </p:txBody>
      </p:sp>
      <p:sp>
        <p:nvSpPr>
          <p:cNvPr id="4" name="Text 1"/>
          <p:cNvSpPr/>
          <p:nvPr/>
        </p:nvSpPr>
        <p:spPr>
          <a:xfrm>
            <a:off x="6350437" y="2604254"/>
            <a:ext cx="7415927" cy="1185148"/>
          </a:xfrm>
          <a:prstGeom prst="rect">
            <a:avLst/>
          </a:prstGeom>
          <a:noFill/>
          <a:ln/>
        </p:spPr>
        <p:txBody>
          <a:bodyPr wrap="square" lIns="0" tIns="0" rIns="0" bIns="0" rtlCol="0" anchor="t"/>
          <a:lstStyle/>
          <a:p>
            <a:pPr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In pass by value, a copy of the actual value is passed to the function. The function works on this copy, leaving the original variable untouched.</a:t>
            </a:r>
            <a:endParaRPr lang="en-US" sz="1900" dirty="0"/>
          </a:p>
        </p:txBody>
      </p:sp>
      <p:sp>
        <p:nvSpPr>
          <p:cNvPr id="5" name="Shape 2"/>
          <p:cNvSpPr/>
          <p:nvPr/>
        </p:nvSpPr>
        <p:spPr>
          <a:xfrm>
            <a:off x="6350437" y="4067056"/>
            <a:ext cx="7415927" cy="2740581"/>
          </a:xfrm>
          <a:prstGeom prst="roundRect">
            <a:avLst>
              <a:gd name="adj" fmla="val 8108"/>
            </a:avLst>
          </a:prstGeom>
          <a:solidFill>
            <a:srgbClr val="01004D"/>
          </a:solidFill>
          <a:ln/>
        </p:spPr>
      </p:sp>
      <p:sp>
        <p:nvSpPr>
          <p:cNvPr id="6" name="Shape 3"/>
          <p:cNvSpPr/>
          <p:nvPr/>
        </p:nvSpPr>
        <p:spPr>
          <a:xfrm>
            <a:off x="6338173" y="4067056"/>
            <a:ext cx="7440454" cy="2740581"/>
          </a:xfrm>
          <a:prstGeom prst="roundRect">
            <a:avLst>
              <a:gd name="adj" fmla="val 1351"/>
            </a:avLst>
          </a:prstGeom>
          <a:solidFill>
            <a:srgbClr val="01004D"/>
          </a:solidFill>
          <a:ln/>
        </p:spPr>
      </p:sp>
      <p:sp>
        <p:nvSpPr>
          <p:cNvPr id="7" name="Text 4"/>
          <p:cNvSpPr/>
          <p:nvPr/>
        </p:nvSpPr>
        <p:spPr>
          <a:xfrm>
            <a:off x="6584990" y="4252198"/>
            <a:ext cx="6946821" cy="2370296"/>
          </a:xfrm>
          <a:prstGeom prst="rect">
            <a:avLst/>
          </a:prstGeom>
          <a:noFill/>
          <a:ln/>
        </p:spPr>
        <p:txBody>
          <a:bodyPr wrap="square" lIns="0" tIns="0" rIns="0" bIns="0" rtlCol="0" anchor="t"/>
          <a:lstStyle/>
          <a:p>
            <a:pPr indent="0" marL="0">
              <a:lnSpc>
                <a:spcPts val="3100"/>
              </a:lnSpc>
              <a:buNone/>
            </a:pPr>
            <a:r>
              <a:rPr lang="en-US" sz="1900" dirty="0">
                <a:solidFill>
                  <a:srgbClr val="EEEFF5"/>
                </a:solidFill>
                <a:highlight>
                  <a:srgbClr val="01004D"/>
                </a:highlight>
                <a:latin typeface="Consolas" pitchFamily="34" charset="0"/>
                <a:ea typeface="Consolas" pitchFamily="34" charset="-122"/>
                <a:cs typeface="Consolas" pitchFamily="34" charset="-120"/>
              </a:rPr>
              <a:t>void swap(int x, int y) {
  int temp = x;
  x = y;
  y = temp;
}
</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783080"/>
            <a:ext cx="6497003" cy="812125"/>
          </a:xfrm>
          <a:prstGeom prst="rect">
            <a:avLst/>
          </a:prstGeom>
          <a:noFill/>
          <a:ln/>
        </p:spPr>
        <p:txBody>
          <a:bodyPr wrap="none" lIns="0" tIns="0" rIns="0" bIns="0" rtlCol="0" anchor="t"/>
          <a:lstStyle/>
          <a:p>
            <a:pPr indent="0" marL="0">
              <a:lnSpc>
                <a:spcPts val="6350"/>
              </a:lnSpc>
              <a:buNone/>
            </a:pPr>
            <a:r>
              <a:rPr lang="en-US" sz="5100" b="1" dirty="0">
                <a:solidFill>
                  <a:srgbClr val="9998FF"/>
                </a:solidFill>
                <a:latin typeface="Barlow Bold" pitchFamily="34" charset="0"/>
                <a:ea typeface="Barlow Bold" pitchFamily="34" charset="-122"/>
                <a:cs typeface="Barlow Bold" pitchFamily="34" charset="-120"/>
              </a:rPr>
              <a:t>Thank You!</a:t>
            </a:r>
            <a:endParaRPr lang="en-US" sz="5100" dirty="0"/>
          </a:p>
        </p:txBody>
      </p:sp>
      <p:sp>
        <p:nvSpPr>
          <p:cNvPr id="4" name="Text 1"/>
          <p:cNvSpPr/>
          <p:nvPr/>
        </p:nvSpPr>
        <p:spPr>
          <a:xfrm>
            <a:off x="864037" y="2965490"/>
            <a:ext cx="7415927" cy="395049"/>
          </a:xfrm>
          <a:prstGeom prst="rect">
            <a:avLst/>
          </a:prstGeom>
          <a:noFill/>
          <a:ln/>
        </p:spPr>
        <p:txBody>
          <a:bodyPr wrap="none" lIns="0" tIns="0" rIns="0" bIns="0" rtlCol="0" anchor="t"/>
          <a:lstStyle/>
          <a:p>
            <a:pPr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Presented by:</a:t>
            </a:r>
            <a:pPr indent="0" marL="0">
              <a:lnSpc>
                <a:spcPts val="3100"/>
              </a:lnSpc>
              <a:buNone/>
            </a:pPr>
            <a:r>
              <a:rPr lang="en-US" sz="1900" b="1" dirty="0">
                <a:solidFill>
                  <a:srgbClr val="EEEFF5"/>
                </a:solidFill>
                <a:latin typeface="Montserrat" pitchFamily="34" charset="0"/>
                <a:ea typeface="Montserrat" pitchFamily="34" charset="-122"/>
                <a:cs typeface="Montserrat" pitchFamily="34" charset="-120"/>
              </a:rPr>
              <a:t> </a:t>
            </a:r>
            <a:pPr indent="0" marL="0">
              <a:lnSpc>
                <a:spcPts val="3100"/>
              </a:lnSpc>
              <a:buNone/>
            </a:pPr>
            <a:r>
              <a:rPr lang="en-US" sz="1900" b="1" dirty="0">
                <a:solidFill>
                  <a:srgbClr val="FFA44F"/>
                </a:solidFill>
                <a:latin typeface="Montserrat" pitchFamily="34" charset="0"/>
                <a:ea typeface="Montserrat" pitchFamily="34" charset="-122"/>
                <a:cs typeface="Montserrat" pitchFamily="34" charset="-120"/>
              </a:rPr>
              <a:t>Istiak Rahman</a:t>
            </a:r>
            <a:endParaRPr lang="en-US" sz="1900" dirty="0"/>
          </a:p>
        </p:txBody>
      </p:sp>
      <p:sp>
        <p:nvSpPr>
          <p:cNvPr id="5" name="Text 2"/>
          <p:cNvSpPr/>
          <p:nvPr/>
        </p:nvSpPr>
        <p:spPr>
          <a:xfrm>
            <a:off x="864037" y="3638193"/>
            <a:ext cx="7415927" cy="395049"/>
          </a:xfrm>
          <a:prstGeom prst="rect">
            <a:avLst/>
          </a:prstGeom>
          <a:noFill/>
          <a:ln/>
        </p:spPr>
        <p:txBody>
          <a:bodyPr wrap="none" lIns="0" tIns="0" rIns="0" bIns="0" rtlCol="0" anchor="t"/>
          <a:lstStyle/>
          <a:p>
            <a:pPr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Email: </a:t>
            </a:r>
            <a:pPr indent="0" marL="0">
              <a:lnSpc>
                <a:spcPts val="3100"/>
              </a:lnSpc>
              <a:buNone/>
            </a:pPr>
            <a:r>
              <a:rPr lang="en-US" sz="1900" b="1" dirty="0">
                <a:solidFill>
                  <a:srgbClr val="EEEFF5"/>
                </a:solidFill>
                <a:latin typeface="Montserrat" pitchFamily="34" charset="0"/>
                <a:ea typeface="Montserrat" pitchFamily="34" charset="-122"/>
                <a:cs typeface="Montserrat" pitchFamily="34" charset="-120"/>
              </a:rPr>
              <a:t>istiak.rahman1020@gmail.com</a:t>
            </a:r>
            <a:endParaRPr lang="en-US" sz="1900" dirty="0"/>
          </a:p>
        </p:txBody>
      </p:sp>
      <p:sp>
        <p:nvSpPr>
          <p:cNvPr id="6" name="Text 3"/>
          <p:cNvSpPr/>
          <p:nvPr/>
        </p:nvSpPr>
        <p:spPr>
          <a:xfrm>
            <a:off x="864037" y="4310896"/>
            <a:ext cx="7415927" cy="790099"/>
          </a:xfrm>
          <a:prstGeom prst="rect">
            <a:avLst/>
          </a:prstGeom>
          <a:noFill/>
          <a:ln/>
        </p:spPr>
        <p:txBody>
          <a:bodyPr wrap="square" lIns="0" tIns="0" rIns="0" bIns="0" rtlCol="0" anchor="t"/>
          <a:lstStyle/>
          <a:p>
            <a:pPr indent="0" marL="0">
              <a:lnSpc>
                <a:spcPts val="3100"/>
              </a:lnSpc>
              <a:buNone/>
            </a:pPr>
            <a:r>
              <a:rPr lang="en-US" sz="1900" dirty="0">
                <a:solidFill>
                  <a:srgbClr val="EEEFF5"/>
                </a:solidFill>
                <a:latin typeface="Montserrat" pitchFamily="34" charset="0"/>
                <a:ea typeface="Montserrat" pitchFamily="34" charset="-122"/>
                <a:cs typeface="Montserrat" pitchFamily="34" charset="-120"/>
              </a:rPr>
              <a:t>Thank you for your attention! I appreciate your time and interest.</a:t>
            </a:r>
            <a:endParaRPr lang="en-US" sz="1900" dirty="0"/>
          </a:p>
        </p:txBody>
      </p:sp>
      <p:sp>
        <p:nvSpPr>
          <p:cNvPr id="7" name="Text 4"/>
          <p:cNvSpPr/>
          <p:nvPr/>
        </p:nvSpPr>
        <p:spPr>
          <a:xfrm>
            <a:off x="864037" y="5378648"/>
            <a:ext cx="7415927" cy="395049"/>
          </a:xfrm>
          <a:prstGeom prst="rect">
            <a:avLst/>
          </a:prstGeom>
          <a:noFill/>
          <a:ln/>
        </p:spPr>
        <p:txBody>
          <a:bodyPr wrap="none" lIns="0" tIns="0" rIns="0" bIns="0" rtlCol="0" anchor="t"/>
          <a:lstStyle/>
          <a:p>
            <a:pPr indent="0" marL="0">
              <a:lnSpc>
                <a:spcPts val="3100"/>
              </a:lnSpc>
              <a:buNone/>
            </a:pPr>
            <a:r>
              <a:rPr lang="en-US" sz="1900" dirty="0">
                <a:solidFill>
                  <a:srgbClr val="0A988B"/>
                </a:solidFill>
                <a:latin typeface="Montserrat" pitchFamily="34" charset="0"/>
                <a:ea typeface="Montserrat" pitchFamily="34" charset="-122"/>
                <a:cs typeface="Montserrat" pitchFamily="34" charset="-120"/>
              </a:rPr>
              <a:t>Keep Learning, Keep Growing</a:t>
            </a:r>
            <a:endParaRPr lang="en-US" sz="1900" dirty="0"/>
          </a:p>
        </p:txBody>
      </p:sp>
      <p:sp>
        <p:nvSpPr>
          <p:cNvPr id="8" name="Text 5"/>
          <p:cNvSpPr/>
          <p:nvPr/>
        </p:nvSpPr>
        <p:spPr>
          <a:xfrm>
            <a:off x="864037" y="6051352"/>
            <a:ext cx="7415927"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2024-09-28T20:34:46Z</dcterms:created>
  <dcterms:modified xsi:type="dcterms:W3CDTF">2024-09-28T20:34:46Z</dcterms:modified>
</cp:coreProperties>
</file>